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 id="266" r:id="rId7"/>
    <p:sldId id="262" r:id="rId8"/>
    <p:sldId id="263" r:id="rId9"/>
    <p:sldId id="264" r:id="rId10"/>
    <p:sldId id="265" r:id="rId11"/>
    <p:sldId id="261"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F1B8F3-5362-4FCB-9B10-D6A38DE5A9E0}" type="datetimeFigureOut">
              <a:rPr lang="en-US" smtClean="0"/>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1B8F3-5362-4FCB-9B10-D6A38DE5A9E0}" type="datetimeFigureOut">
              <a:rPr lang="en-US" smtClean="0"/>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1B8F3-5362-4FCB-9B10-D6A38DE5A9E0}" type="datetimeFigureOut">
              <a:rPr lang="en-US" smtClean="0"/>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1B8F3-5362-4FCB-9B10-D6A38DE5A9E0}" type="datetimeFigureOut">
              <a:rPr lang="en-US" smtClean="0"/>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F1B8F3-5362-4FCB-9B10-D6A38DE5A9E0}" type="datetimeFigureOut">
              <a:rPr lang="en-US" smtClean="0"/>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F1B8F3-5362-4FCB-9B10-D6A38DE5A9E0}" type="datetimeFigureOut">
              <a:rPr lang="en-US" smtClean="0"/>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F1B8F3-5362-4FCB-9B10-D6A38DE5A9E0}" type="datetimeFigureOut">
              <a:rPr lang="en-US" smtClean="0"/>
              <a:t>5/7/2013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F1B8F3-5362-4FCB-9B10-D6A38DE5A9E0}" type="datetimeFigureOut">
              <a:rPr lang="en-US" smtClean="0"/>
              <a:t>5/7/2013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1B8F3-5362-4FCB-9B10-D6A38DE5A9E0}" type="datetimeFigureOut">
              <a:rPr lang="en-US" smtClean="0"/>
              <a:t>5/7/2013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1B8F3-5362-4FCB-9B10-D6A38DE5A9E0}" type="datetimeFigureOut">
              <a:rPr lang="en-US" smtClean="0"/>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1B8F3-5362-4FCB-9B10-D6A38DE5A9E0}" type="datetimeFigureOut">
              <a:rPr lang="en-US" smtClean="0"/>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04F112-66AF-421F-BA24-BF6AEA04873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33CC"/>
            </a:gs>
            <a:gs pos="53000">
              <a:srgbClr val="D4DEFF"/>
            </a:gs>
            <a:gs pos="83000">
              <a:srgbClr val="D4DEFF"/>
            </a:gs>
            <a:gs pos="100000">
              <a:srgbClr val="96AB94"/>
            </a:gs>
          </a:gsLst>
          <a:lin ang="5400000" scaled="0"/>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F1B8F3-5362-4FCB-9B10-D6A38DE5A9E0}" type="datetimeFigureOut">
              <a:rPr lang="en-US" smtClean="0"/>
              <a:t>5/7/2013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04F112-66AF-421F-BA24-BF6AEA04873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tocktaleslot.blogspot.com/2005/06/october-1929-and-great-depression.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bg1"/>
          </a:solidFill>
        </p:spPr>
        <p:txBody>
          <a:bodyPr/>
          <a:lstStyle/>
          <a:p>
            <a:r>
              <a:rPr lang="en-US" dirty="0" smtClean="0"/>
              <a:t>The 10 Worst Stock Market Crashes in US History</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r>
              <a:rPr lang="en-US" dirty="0"/>
              <a:t>4</a:t>
            </a:r>
            <a:r>
              <a:rPr lang="en-US" baseline="30000" dirty="0" smtClean="0"/>
              <a:t>th</a:t>
            </a:r>
            <a:r>
              <a:rPr lang="en-US" dirty="0" smtClean="0"/>
              <a:t> Worst Stock Market Crash: 1929</a:t>
            </a:r>
            <a:endParaRPr lang="en-US" dirty="0"/>
          </a:p>
        </p:txBody>
      </p:sp>
      <p:sp>
        <p:nvSpPr>
          <p:cNvPr id="3" name="Content Placeholder 2"/>
          <p:cNvSpPr>
            <a:spLocks noGrp="1"/>
          </p:cNvSpPr>
          <p:nvPr>
            <p:ph idx="1"/>
          </p:nvPr>
        </p:nvSpPr>
        <p:spPr>
          <a:solidFill>
            <a:schemeClr val="bg1"/>
          </a:solidFill>
        </p:spPr>
        <p:txBody>
          <a:bodyPr>
            <a:normAutofit lnSpcReduction="10000"/>
          </a:bodyPr>
          <a:lstStyle/>
          <a:p>
            <a:r>
              <a:rPr lang="en-US" dirty="0" smtClean="0"/>
              <a:t>Key events: End of the roaring twenties, and kicked off the Great Depression</a:t>
            </a:r>
            <a:br>
              <a:rPr lang="en-US" dirty="0" smtClean="0"/>
            </a:br>
            <a:r>
              <a:rPr lang="en-US" dirty="0" smtClean="0"/>
              <a:t/>
            </a:r>
            <a:br>
              <a:rPr lang="en-US" dirty="0" smtClean="0"/>
            </a:br>
            <a:r>
              <a:rPr lang="en-US" dirty="0" smtClean="0"/>
              <a:t>Date Started: 9/3/1929</a:t>
            </a:r>
            <a:br>
              <a:rPr lang="en-US" dirty="0" smtClean="0"/>
            </a:br>
            <a:r>
              <a:rPr lang="en-US" dirty="0" smtClean="0"/>
              <a:t>Date Ended: 11/13/1929</a:t>
            </a:r>
            <a:br>
              <a:rPr lang="en-US" dirty="0" smtClean="0"/>
            </a:br>
            <a:r>
              <a:rPr lang="en-US" dirty="0" smtClean="0"/>
              <a:t/>
            </a:r>
            <a:br>
              <a:rPr lang="en-US" dirty="0" smtClean="0"/>
            </a:br>
            <a:r>
              <a:rPr lang="en-US" dirty="0" smtClean="0"/>
              <a:t>Total Days: 71</a:t>
            </a:r>
            <a:br>
              <a:rPr lang="en-US" dirty="0" smtClean="0"/>
            </a:br>
            <a:r>
              <a:rPr lang="en-US" dirty="0" smtClean="0"/>
              <a:t>Starting DJIA: 381.17</a:t>
            </a:r>
            <a:br>
              <a:rPr lang="en-US" dirty="0" smtClean="0"/>
            </a:br>
            <a:r>
              <a:rPr lang="en-US" dirty="0" smtClean="0"/>
              <a:t>Ending DJIA: 198.69</a:t>
            </a:r>
            <a:br>
              <a:rPr lang="en-US" dirty="0" smtClean="0"/>
            </a:br>
            <a:r>
              <a:rPr lang="en-US" dirty="0" smtClean="0"/>
              <a:t>Total Loss: -47.9%</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3</a:t>
            </a:r>
            <a:r>
              <a:rPr lang="en-US" baseline="30000" dirty="0" smtClean="0"/>
              <a:t>rd</a:t>
            </a:r>
            <a:r>
              <a:rPr lang="en-US" dirty="0" smtClean="0"/>
              <a:t> Worst Stock Market Crash: 1906-1907</a:t>
            </a:r>
            <a:endParaRPr lang="en-US" dirty="0"/>
          </a:p>
        </p:txBody>
      </p:sp>
      <p:sp>
        <p:nvSpPr>
          <p:cNvPr id="3" name="Content Placeholder 2"/>
          <p:cNvSpPr>
            <a:spLocks noGrp="1"/>
          </p:cNvSpPr>
          <p:nvPr>
            <p:ph idx="1"/>
          </p:nvPr>
        </p:nvSpPr>
        <p:spPr>
          <a:solidFill>
            <a:schemeClr val="bg1"/>
          </a:solidFill>
        </p:spPr>
        <p:txBody>
          <a:bodyPr>
            <a:normAutofit fontScale="92500" lnSpcReduction="20000"/>
          </a:bodyPr>
          <a:lstStyle/>
          <a:p>
            <a:r>
              <a:rPr lang="en-US" dirty="0" smtClean="0"/>
              <a:t>Key events: The "Panic of 1907" due to a credit crunch in New York, as well as gloom due to President Roosevelt's antitrust drive</a:t>
            </a:r>
            <a:br>
              <a:rPr lang="en-US" dirty="0" smtClean="0"/>
            </a:br>
            <a:r>
              <a:rPr lang="en-US" dirty="0" smtClean="0"/>
              <a:t/>
            </a:r>
            <a:br>
              <a:rPr lang="en-US" dirty="0" smtClean="0"/>
            </a:br>
            <a:r>
              <a:rPr lang="en-US" dirty="0" smtClean="0"/>
              <a:t>Date Started: 1/19/1906</a:t>
            </a:r>
            <a:br>
              <a:rPr lang="en-US" dirty="0" smtClean="0"/>
            </a:br>
            <a:r>
              <a:rPr lang="en-US" dirty="0" smtClean="0"/>
              <a:t>Date Ended: 11/15/1907</a:t>
            </a:r>
            <a:br>
              <a:rPr lang="en-US" dirty="0" smtClean="0"/>
            </a:br>
            <a:r>
              <a:rPr lang="en-US" dirty="0" smtClean="0"/>
              <a:t/>
            </a:r>
            <a:br>
              <a:rPr lang="en-US" dirty="0" smtClean="0"/>
            </a:br>
            <a:r>
              <a:rPr lang="en-US" dirty="0" smtClean="0"/>
              <a:t>Total Days: 665</a:t>
            </a:r>
            <a:br>
              <a:rPr lang="en-US" dirty="0" smtClean="0"/>
            </a:br>
            <a:r>
              <a:rPr lang="en-US" dirty="0" smtClean="0"/>
              <a:t>Starting DJIA: 75.45</a:t>
            </a:r>
            <a:br>
              <a:rPr lang="en-US" dirty="0" smtClean="0"/>
            </a:br>
            <a:r>
              <a:rPr lang="en-US" dirty="0" smtClean="0"/>
              <a:t>Ending DJIA: 38.83</a:t>
            </a:r>
            <a:br>
              <a:rPr lang="en-US" dirty="0" smtClean="0"/>
            </a:br>
            <a:r>
              <a:rPr lang="en-US" dirty="0" smtClean="0"/>
              <a:t>Total Loss: -48.5%</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2</a:t>
            </a:r>
            <a:r>
              <a:rPr lang="en-US" baseline="30000" dirty="0" smtClean="0"/>
              <a:t>nd</a:t>
            </a:r>
            <a:r>
              <a:rPr lang="en-US" dirty="0" smtClean="0"/>
              <a:t> Worst Stock Market Crash: 1937-1938</a:t>
            </a:r>
            <a:endParaRPr lang="en-US" dirty="0"/>
          </a:p>
        </p:txBody>
      </p:sp>
      <p:sp>
        <p:nvSpPr>
          <p:cNvPr id="3" name="Content Placeholder 2"/>
          <p:cNvSpPr>
            <a:spLocks noGrp="1"/>
          </p:cNvSpPr>
          <p:nvPr>
            <p:ph idx="1"/>
          </p:nvPr>
        </p:nvSpPr>
        <p:spPr>
          <a:solidFill>
            <a:schemeClr val="bg1"/>
          </a:solidFill>
        </p:spPr>
        <p:txBody>
          <a:bodyPr>
            <a:normAutofit lnSpcReduction="10000"/>
          </a:bodyPr>
          <a:lstStyle/>
          <a:p>
            <a:r>
              <a:rPr lang="en-US" dirty="0" smtClean="0"/>
              <a:t>Key events: Legacy of Great Depression, war scare and Wall street scandals</a:t>
            </a:r>
            <a:br>
              <a:rPr lang="en-US" dirty="0" smtClean="0"/>
            </a:br>
            <a:r>
              <a:rPr lang="en-US" dirty="0" smtClean="0"/>
              <a:t/>
            </a:r>
            <a:br>
              <a:rPr lang="en-US" dirty="0" smtClean="0"/>
            </a:br>
            <a:r>
              <a:rPr lang="en-US" dirty="0" smtClean="0"/>
              <a:t>Date Started: 3/10/1937</a:t>
            </a:r>
            <a:br>
              <a:rPr lang="en-US" dirty="0" smtClean="0"/>
            </a:br>
            <a:r>
              <a:rPr lang="en-US" dirty="0" smtClean="0"/>
              <a:t>Date Ended: 3/31/1938 </a:t>
            </a:r>
            <a:br>
              <a:rPr lang="en-US" dirty="0" smtClean="0"/>
            </a:br>
            <a:r>
              <a:rPr lang="en-US" dirty="0" smtClean="0"/>
              <a:t/>
            </a:r>
            <a:br>
              <a:rPr lang="en-US" dirty="0" smtClean="0"/>
            </a:br>
            <a:r>
              <a:rPr lang="en-US" dirty="0" smtClean="0"/>
              <a:t>Total Days: 386</a:t>
            </a:r>
            <a:br>
              <a:rPr lang="en-US" dirty="0" smtClean="0"/>
            </a:br>
            <a:r>
              <a:rPr lang="en-US" dirty="0" smtClean="0"/>
              <a:t>Starting DJIA: 194.40</a:t>
            </a:r>
            <a:br>
              <a:rPr lang="en-US" dirty="0" smtClean="0"/>
            </a:br>
            <a:r>
              <a:rPr lang="en-US" dirty="0" smtClean="0"/>
              <a:t>Ending DJIA: 98.95</a:t>
            </a:r>
            <a:br>
              <a:rPr lang="en-US" dirty="0" smtClean="0"/>
            </a:br>
            <a:r>
              <a:rPr lang="en-US" dirty="0" smtClean="0"/>
              <a:t>Total Loss: -49.1%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#1 Worst Stock Market Crash: 1930-1932</a:t>
            </a:r>
            <a:endParaRPr lang="en-US" dirty="0"/>
          </a:p>
        </p:txBody>
      </p:sp>
      <p:sp>
        <p:nvSpPr>
          <p:cNvPr id="3" name="Content Placeholder 2"/>
          <p:cNvSpPr>
            <a:spLocks noGrp="1"/>
          </p:cNvSpPr>
          <p:nvPr>
            <p:ph idx="1"/>
          </p:nvPr>
        </p:nvSpPr>
        <p:spPr>
          <a:solidFill>
            <a:schemeClr val="bg1"/>
          </a:solidFill>
        </p:spPr>
        <p:txBody>
          <a:bodyPr>
            <a:normAutofit fontScale="62500" lnSpcReduction="20000"/>
          </a:bodyPr>
          <a:lstStyle/>
          <a:p>
            <a:r>
              <a:rPr lang="en-US" dirty="0" smtClean="0"/>
              <a:t>This is the grand daddy of them all. Investors lost 86% of their money over this 813 day beast. This market crash combined with the 1929 crash, makes up the </a:t>
            </a:r>
            <a:r>
              <a:rPr lang="en-US" dirty="0" smtClean="0">
                <a:hlinkClick r:id="rId2"/>
              </a:rPr>
              <a:t>Great Depression</a:t>
            </a:r>
            <a:r>
              <a:rPr lang="en-US" dirty="0" smtClean="0"/>
              <a:t>. </a:t>
            </a:r>
            <a:br>
              <a:rPr lang="en-US" dirty="0" smtClean="0"/>
            </a:br>
            <a:r>
              <a:rPr lang="en-US" dirty="0" smtClean="0"/>
              <a:t/>
            </a:r>
            <a:br>
              <a:rPr lang="en-US" dirty="0" smtClean="0"/>
            </a:br>
            <a:r>
              <a:rPr lang="en-US" dirty="0" smtClean="0"/>
              <a:t>If you had $1000 on 9/3/1929 (beginning of the 4th worst crash, it would have gone down to a whopping $108.14 by July 8th, 1932 (end of the worst crash) or an 89.2% loss. To recover from a loss like that, you would have to watch your portfolio go up 825%! The full recovery didn't take place until 1954, 22 years later! </a:t>
            </a:r>
            <a:br>
              <a:rPr lang="en-US" dirty="0" smtClean="0"/>
            </a:br>
            <a:r>
              <a:rPr lang="en-US" dirty="0" smtClean="0"/>
              <a:t/>
            </a:r>
            <a:br>
              <a:rPr lang="en-US" dirty="0" smtClean="0"/>
            </a:br>
            <a:r>
              <a:rPr lang="en-US" dirty="0" smtClean="0"/>
              <a:t>Date Started: 4/17/1930</a:t>
            </a:r>
            <a:br>
              <a:rPr lang="en-US" dirty="0" smtClean="0"/>
            </a:br>
            <a:r>
              <a:rPr lang="en-US" dirty="0" smtClean="0"/>
              <a:t>Date Ended: 7/8/1932</a:t>
            </a:r>
            <a:br>
              <a:rPr lang="en-US" dirty="0" smtClean="0"/>
            </a:br>
            <a:r>
              <a:rPr lang="en-US" dirty="0" smtClean="0"/>
              <a:t/>
            </a:r>
            <a:br>
              <a:rPr lang="en-US" dirty="0" smtClean="0"/>
            </a:br>
            <a:r>
              <a:rPr lang="en-US" dirty="0" smtClean="0"/>
              <a:t>Total Days: 813</a:t>
            </a:r>
            <a:br>
              <a:rPr lang="en-US" dirty="0" smtClean="0"/>
            </a:br>
            <a:r>
              <a:rPr lang="en-US" dirty="0" smtClean="0"/>
              <a:t>Starting DJIA: 294.07</a:t>
            </a:r>
            <a:br>
              <a:rPr lang="en-US" dirty="0" smtClean="0"/>
            </a:br>
            <a:r>
              <a:rPr lang="en-US" dirty="0" smtClean="0"/>
              <a:t>Ending DJIA: 41.22</a:t>
            </a:r>
            <a:br>
              <a:rPr lang="en-US" dirty="0" smtClean="0"/>
            </a:br>
            <a:r>
              <a:rPr lang="en-US" dirty="0" smtClean="0"/>
              <a:t>Total Loss: -86.0%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DJIA (Dow Jones Industrial Average)</a:t>
            </a:r>
            <a:endParaRPr lang="en-US" dirty="0"/>
          </a:p>
        </p:txBody>
      </p:sp>
      <p:sp>
        <p:nvSpPr>
          <p:cNvPr id="3" name="Content Placeholder 2"/>
          <p:cNvSpPr>
            <a:spLocks noGrp="1"/>
          </p:cNvSpPr>
          <p:nvPr>
            <p:ph idx="1"/>
          </p:nvPr>
        </p:nvSpPr>
        <p:spPr>
          <a:solidFill>
            <a:schemeClr val="bg1"/>
          </a:solidFill>
        </p:spPr>
        <p:txBody>
          <a:bodyPr>
            <a:normAutofit fontScale="70000" lnSpcReduction="20000"/>
          </a:bodyPr>
          <a:lstStyle/>
          <a:p>
            <a:r>
              <a:rPr lang="en-US" dirty="0" smtClean="0"/>
              <a:t>A stock market index, founded in 1896</a:t>
            </a:r>
          </a:p>
          <a:p>
            <a:r>
              <a:rPr lang="en-US" dirty="0" smtClean="0"/>
              <a:t>Measures the value of a section of the stock market</a:t>
            </a:r>
          </a:p>
          <a:p>
            <a:r>
              <a:rPr lang="en-US" dirty="0" smtClean="0"/>
              <a:t>Shows how 30 large public owned companies based in the US have traded during a standard trading session in the stock market (daily rate)</a:t>
            </a:r>
          </a:p>
          <a:p>
            <a:r>
              <a:rPr lang="en-US" dirty="0" smtClean="0"/>
              <a:t>One of the most closely watched U.S. index of tracking stock market activity</a:t>
            </a:r>
          </a:p>
          <a:p>
            <a:r>
              <a:rPr lang="en-US" dirty="0" smtClean="0"/>
              <a:t>Other indexes: </a:t>
            </a:r>
          </a:p>
          <a:p>
            <a:pPr lvl="1"/>
            <a:r>
              <a:rPr lang="en-US" dirty="0" smtClean="0"/>
              <a:t>S&amp;P, NASDAQ Composite</a:t>
            </a:r>
          </a:p>
          <a:p>
            <a:r>
              <a:rPr lang="en-US" dirty="0" smtClean="0"/>
              <a:t>Performance influenced by not only corporate and economic reports but also by domestic and foreign political events such as war, terrorism, as well as natural disasters that could potentially lead to economic harm</a:t>
            </a:r>
          </a:p>
          <a:p>
            <a:r>
              <a:rPr lang="en-US" dirty="0" smtClean="0"/>
              <a:t>Companies on the Dow Jones index trade on the NYSE and NASDAQ</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Companies part of the Dow Jones Industrial Average</a:t>
            </a:r>
            <a:endParaRPr lang="en-US" dirty="0"/>
          </a:p>
        </p:txBody>
      </p:sp>
      <p:sp>
        <p:nvSpPr>
          <p:cNvPr id="3" name="Content Placeholder 2"/>
          <p:cNvSpPr>
            <a:spLocks noGrp="1"/>
          </p:cNvSpPr>
          <p:nvPr>
            <p:ph idx="1"/>
          </p:nvPr>
        </p:nvSpPr>
        <p:spPr>
          <a:solidFill>
            <a:schemeClr val="bg1"/>
          </a:solidFill>
        </p:spPr>
        <p:txBody>
          <a:bodyPr>
            <a:normAutofit fontScale="77500" lnSpcReduction="20000"/>
          </a:bodyPr>
          <a:lstStyle/>
          <a:p>
            <a:pPr>
              <a:buNone/>
            </a:pPr>
            <a:r>
              <a:rPr lang="en-US" dirty="0" smtClean="0"/>
              <a:t>-3M				-Intel</a:t>
            </a:r>
          </a:p>
          <a:p>
            <a:pPr>
              <a:buNone/>
            </a:pPr>
            <a:r>
              <a:rPr lang="en-US" dirty="0" smtClean="0"/>
              <a:t>-American Express		-IBM</a:t>
            </a:r>
          </a:p>
          <a:p>
            <a:pPr>
              <a:buNone/>
            </a:pPr>
            <a:r>
              <a:rPr lang="en-US" dirty="0" smtClean="0"/>
              <a:t>-AT&amp;T				-Johnson &amp; Johnson</a:t>
            </a:r>
          </a:p>
          <a:p>
            <a:pPr>
              <a:buNone/>
            </a:pPr>
            <a:r>
              <a:rPr lang="en-US" dirty="0" smtClean="0"/>
              <a:t>-Bank of America		-JPMorgan Chase</a:t>
            </a:r>
          </a:p>
          <a:p>
            <a:pPr>
              <a:buNone/>
            </a:pPr>
            <a:r>
              <a:rPr lang="en-US" dirty="0" smtClean="0"/>
              <a:t>-Boeing			-McDonalds</a:t>
            </a:r>
          </a:p>
          <a:p>
            <a:pPr>
              <a:buNone/>
            </a:pPr>
            <a:r>
              <a:rPr lang="en-US" dirty="0" smtClean="0"/>
              <a:t>-Cisco				-Microsoft</a:t>
            </a:r>
          </a:p>
          <a:p>
            <a:pPr>
              <a:buNone/>
            </a:pPr>
            <a:r>
              <a:rPr lang="en-US" dirty="0" smtClean="0"/>
              <a:t>-Coca-Cola			-Pfizer</a:t>
            </a:r>
          </a:p>
          <a:p>
            <a:pPr>
              <a:buNone/>
            </a:pPr>
            <a:r>
              <a:rPr lang="en-US" dirty="0" smtClean="0"/>
              <a:t>-ExxonMobil			-Procter &amp; Gamble</a:t>
            </a:r>
          </a:p>
          <a:p>
            <a:pPr>
              <a:buNone/>
            </a:pPr>
            <a:r>
              <a:rPr lang="en-US" dirty="0" smtClean="0"/>
              <a:t>-GE				-Verizon</a:t>
            </a:r>
          </a:p>
          <a:p>
            <a:pPr>
              <a:buNone/>
            </a:pPr>
            <a:r>
              <a:rPr lang="en-US" dirty="0" smtClean="0"/>
              <a:t>-Hewlett-Packard		-Wal-Mart</a:t>
            </a:r>
          </a:p>
          <a:p>
            <a:pPr>
              <a:buNone/>
            </a:pPr>
            <a:r>
              <a:rPr lang="en-US" dirty="0" smtClean="0"/>
              <a:t>-Home Depot			-Walt Disney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r>
              <a:rPr lang="en-US" sz="3600" dirty="0" smtClean="0"/>
              <a:t>10</a:t>
            </a:r>
            <a:r>
              <a:rPr lang="en-US" sz="3600" baseline="30000" dirty="0" smtClean="0"/>
              <a:t>th</a:t>
            </a:r>
            <a:r>
              <a:rPr lang="en-US" sz="3600" dirty="0" smtClean="0"/>
              <a:t> Worst Stock Market Crash: 2000-2002</a:t>
            </a:r>
            <a:endParaRPr lang="en-US" sz="3600" dirty="0"/>
          </a:p>
        </p:txBody>
      </p:sp>
      <p:sp>
        <p:nvSpPr>
          <p:cNvPr id="3" name="Content Placeholder 2"/>
          <p:cNvSpPr>
            <a:spLocks noGrp="1"/>
          </p:cNvSpPr>
          <p:nvPr>
            <p:ph idx="1"/>
          </p:nvPr>
        </p:nvSpPr>
        <p:spPr>
          <a:solidFill>
            <a:schemeClr val="bg1"/>
          </a:solidFill>
        </p:spPr>
        <p:txBody>
          <a:bodyPr>
            <a:normAutofit fontScale="92500" lnSpcReduction="10000"/>
          </a:bodyPr>
          <a:lstStyle/>
          <a:p>
            <a:r>
              <a:rPr lang="en-US" dirty="0" smtClean="0"/>
              <a:t>Key events: Tech bubble bursting, September 11th terrorist attack </a:t>
            </a:r>
            <a:br>
              <a:rPr lang="en-US" dirty="0" smtClean="0"/>
            </a:br>
            <a:r>
              <a:rPr lang="en-US" dirty="0" smtClean="0"/>
              <a:t/>
            </a:r>
            <a:br>
              <a:rPr lang="en-US" dirty="0" smtClean="0"/>
            </a:br>
            <a:r>
              <a:rPr lang="en-US" dirty="0" smtClean="0"/>
              <a:t>Date Started: 1/15/2000</a:t>
            </a:r>
            <a:br>
              <a:rPr lang="en-US" dirty="0" smtClean="0"/>
            </a:br>
            <a:r>
              <a:rPr lang="en-US" dirty="0" smtClean="0"/>
              <a:t>Date Ended: 10/9/2002</a:t>
            </a:r>
            <a:br>
              <a:rPr lang="en-US" dirty="0" smtClean="0"/>
            </a:br>
            <a:r>
              <a:rPr lang="en-US" dirty="0" smtClean="0"/>
              <a:t/>
            </a:r>
            <a:br>
              <a:rPr lang="en-US" dirty="0" smtClean="0"/>
            </a:br>
            <a:r>
              <a:rPr lang="en-US" dirty="0" smtClean="0"/>
              <a:t>Total Days: 999</a:t>
            </a:r>
            <a:br>
              <a:rPr lang="en-US" dirty="0" smtClean="0"/>
            </a:br>
            <a:r>
              <a:rPr lang="en-US" dirty="0" smtClean="0"/>
              <a:t>Starting DJIA: 11,792.98</a:t>
            </a:r>
            <a:br>
              <a:rPr lang="en-US" dirty="0" smtClean="0"/>
            </a:br>
            <a:r>
              <a:rPr lang="en-US" dirty="0" smtClean="0"/>
              <a:t>Ending DJIA: 7,286.27</a:t>
            </a:r>
            <a:br>
              <a:rPr lang="en-US" dirty="0" smtClean="0"/>
            </a:br>
            <a:r>
              <a:rPr lang="en-US" dirty="0" smtClean="0"/>
              <a:t>Total Loss: -37.8%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9</a:t>
            </a:r>
            <a:r>
              <a:rPr lang="en-US" baseline="30000" dirty="0" smtClean="0"/>
              <a:t>th</a:t>
            </a:r>
            <a:r>
              <a:rPr lang="en-US" dirty="0" smtClean="0"/>
              <a:t> Worst Stock Market Crash: 1916-1917</a:t>
            </a:r>
            <a:endParaRPr lang="en-US" dirty="0"/>
          </a:p>
        </p:txBody>
      </p:sp>
      <p:sp>
        <p:nvSpPr>
          <p:cNvPr id="3" name="Content Placeholder 2"/>
          <p:cNvSpPr>
            <a:spLocks noGrp="1"/>
          </p:cNvSpPr>
          <p:nvPr>
            <p:ph idx="1"/>
          </p:nvPr>
        </p:nvSpPr>
        <p:spPr>
          <a:solidFill>
            <a:schemeClr val="bg1"/>
          </a:solidFill>
        </p:spPr>
        <p:txBody>
          <a:bodyPr/>
          <a:lstStyle/>
          <a:p>
            <a:r>
              <a:rPr lang="en-US" dirty="0" smtClean="0"/>
              <a:t>Key events: US being drawn into World War 1</a:t>
            </a:r>
            <a:br>
              <a:rPr lang="en-US" dirty="0" smtClean="0"/>
            </a:br>
            <a:r>
              <a:rPr lang="en-US" dirty="0" smtClean="0"/>
              <a:t/>
            </a:r>
            <a:br>
              <a:rPr lang="en-US" dirty="0" smtClean="0"/>
            </a:br>
            <a:r>
              <a:rPr lang="en-US" dirty="0" smtClean="0"/>
              <a:t>Date Started: 11/21/1916</a:t>
            </a:r>
            <a:br>
              <a:rPr lang="en-US" dirty="0" smtClean="0"/>
            </a:br>
            <a:r>
              <a:rPr lang="en-US" dirty="0" smtClean="0"/>
              <a:t>Date Ended: 12/19/1917</a:t>
            </a:r>
            <a:br>
              <a:rPr lang="en-US" dirty="0" smtClean="0"/>
            </a:br>
            <a:r>
              <a:rPr lang="en-US" dirty="0" smtClean="0"/>
              <a:t/>
            </a:r>
            <a:br>
              <a:rPr lang="en-US" dirty="0" smtClean="0"/>
            </a:br>
            <a:r>
              <a:rPr lang="en-US" dirty="0" smtClean="0"/>
              <a:t>Total Days: 393</a:t>
            </a:r>
            <a:br>
              <a:rPr lang="en-US" dirty="0" smtClean="0"/>
            </a:br>
            <a:r>
              <a:rPr lang="en-US" dirty="0" smtClean="0"/>
              <a:t>Starting DJIA: 110.15</a:t>
            </a:r>
            <a:br>
              <a:rPr lang="en-US" dirty="0" smtClean="0"/>
            </a:br>
            <a:r>
              <a:rPr lang="en-US" dirty="0" smtClean="0"/>
              <a:t>Ending DJIA: 65.95</a:t>
            </a:r>
            <a:br>
              <a:rPr lang="en-US" dirty="0" smtClean="0"/>
            </a:br>
            <a:r>
              <a:rPr lang="en-US" dirty="0" smtClean="0"/>
              <a:t>Total Loss: -40.1%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8</a:t>
            </a:r>
            <a:r>
              <a:rPr lang="en-US" baseline="30000" dirty="0" smtClean="0"/>
              <a:t>th</a:t>
            </a:r>
            <a:r>
              <a:rPr lang="en-US" dirty="0" smtClean="0"/>
              <a:t> Worst Stock Market Crash: 1939-1942</a:t>
            </a:r>
            <a:endParaRPr lang="en-US" dirty="0"/>
          </a:p>
        </p:txBody>
      </p:sp>
      <p:sp>
        <p:nvSpPr>
          <p:cNvPr id="3" name="Content Placeholder 2"/>
          <p:cNvSpPr>
            <a:spLocks noGrp="1"/>
          </p:cNvSpPr>
          <p:nvPr>
            <p:ph idx="1"/>
          </p:nvPr>
        </p:nvSpPr>
        <p:spPr>
          <a:solidFill>
            <a:schemeClr val="bg1"/>
          </a:solidFill>
        </p:spPr>
        <p:txBody>
          <a:bodyPr>
            <a:normAutofit lnSpcReduction="10000"/>
          </a:bodyPr>
          <a:lstStyle/>
          <a:p>
            <a:r>
              <a:rPr lang="en-US" dirty="0" smtClean="0"/>
              <a:t>Key events: World War 2, attack on Pearl Harbor</a:t>
            </a:r>
            <a:br>
              <a:rPr lang="en-US" dirty="0" smtClean="0"/>
            </a:br>
            <a:r>
              <a:rPr lang="en-US" dirty="0" smtClean="0"/>
              <a:t/>
            </a:r>
            <a:br>
              <a:rPr lang="en-US" dirty="0" smtClean="0"/>
            </a:br>
            <a:r>
              <a:rPr lang="en-US" dirty="0" smtClean="0"/>
              <a:t>Date Started: 9/12/1939</a:t>
            </a:r>
            <a:br>
              <a:rPr lang="en-US" dirty="0" smtClean="0"/>
            </a:br>
            <a:r>
              <a:rPr lang="en-US" dirty="0" smtClean="0"/>
              <a:t>Date Ended: 4/28/1942</a:t>
            </a:r>
            <a:br>
              <a:rPr lang="en-US" dirty="0" smtClean="0"/>
            </a:br>
            <a:r>
              <a:rPr lang="en-US" dirty="0" smtClean="0"/>
              <a:t/>
            </a:r>
            <a:br>
              <a:rPr lang="en-US" dirty="0" smtClean="0"/>
            </a:br>
            <a:r>
              <a:rPr lang="en-US" dirty="0" smtClean="0"/>
              <a:t>Total Days: 959</a:t>
            </a:r>
            <a:br>
              <a:rPr lang="en-US" dirty="0" smtClean="0"/>
            </a:br>
            <a:r>
              <a:rPr lang="en-US" dirty="0" smtClean="0"/>
              <a:t>Starting DJIA: 155.92</a:t>
            </a:r>
            <a:br>
              <a:rPr lang="en-US" dirty="0" smtClean="0"/>
            </a:br>
            <a:r>
              <a:rPr lang="en-US" dirty="0" smtClean="0"/>
              <a:t>Ending DJIA: 92.92</a:t>
            </a:r>
            <a:br>
              <a:rPr lang="en-US" dirty="0" smtClean="0"/>
            </a:br>
            <a:r>
              <a:rPr lang="en-US" dirty="0" smtClean="0"/>
              <a:t>Total Loss: -40.4%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smtClean="0"/>
              <a:t>7</a:t>
            </a:r>
            <a:r>
              <a:rPr lang="en-US" baseline="30000" dirty="0" smtClean="0"/>
              <a:t>th</a:t>
            </a:r>
            <a:r>
              <a:rPr lang="en-US" dirty="0" smtClean="0"/>
              <a:t> Worst Stock Market Crash: 1973-1974</a:t>
            </a:r>
            <a:endParaRPr lang="en-US" dirty="0"/>
          </a:p>
        </p:txBody>
      </p:sp>
      <p:sp>
        <p:nvSpPr>
          <p:cNvPr id="3" name="Content Placeholder 2"/>
          <p:cNvSpPr>
            <a:spLocks noGrp="1"/>
          </p:cNvSpPr>
          <p:nvPr>
            <p:ph idx="1"/>
          </p:nvPr>
        </p:nvSpPr>
        <p:spPr>
          <a:solidFill>
            <a:schemeClr val="bg1"/>
          </a:solidFill>
        </p:spPr>
        <p:txBody>
          <a:bodyPr>
            <a:normAutofit/>
          </a:bodyPr>
          <a:lstStyle/>
          <a:p>
            <a:r>
              <a:rPr lang="en-US" dirty="0" smtClean="0"/>
              <a:t>Key events: Vietnam war, Watergate scandal </a:t>
            </a:r>
            <a:br>
              <a:rPr lang="en-US" dirty="0" smtClean="0"/>
            </a:br>
            <a:r>
              <a:rPr lang="en-US" dirty="0" smtClean="0"/>
              <a:t/>
            </a:r>
            <a:br>
              <a:rPr lang="en-US" dirty="0" smtClean="0"/>
            </a:br>
            <a:r>
              <a:rPr lang="en-US" dirty="0" smtClean="0"/>
              <a:t>Date Started: 1/11/1973</a:t>
            </a:r>
            <a:br>
              <a:rPr lang="en-US" dirty="0" smtClean="0"/>
            </a:br>
            <a:r>
              <a:rPr lang="en-US" dirty="0" smtClean="0"/>
              <a:t>Date Ended: 12/06/1974</a:t>
            </a:r>
            <a:br>
              <a:rPr lang="en-US" dirty="0" smtClean="0"/>
            </a:br>
            <a:r>
              <a:rPr lang="en-US" dirty="0" smtClean="0"/>
              <a:t/>
            </a:r>
            <a:br>
              <a:rPr lang="en-US" dirty="0" smtClean="0"/>
            </a:br>
            <a:r>
              <a:rPr lang="en-US" dirty="0" smtClean="0"/>
              <a:t>Total Days: 694</a:t>
            </a:r>
            <a:br>
              <a:rPr lang="en-US" dirty="0" smtClean="0"/>
            </a:br>
            <a:r>
              <a:rPr lang="en-US" dirty="0" smtClean="0"/>
              <a:t>Starting DJIA: 1051.70</a:t>
            </a:r>
            <a:br>
              <a:rPr lang="en-US" dirty="0" smtClean="0"/>
            </a:br>
            <a:r>
              <a:rPr lang="en-US" dirty="0" smtClean="0"/>
              <a:t>Ending DJIA: 577.60</a:t>
            </a:r>
            <a:br>
              <a:rPr lang="en-US" dirty="0" smtClean="0"/>
            </a:br>
            <a:r>
              <a:rPr lang="en-US" dirty="0" smtClean="0"/>
              <a:t>Total Loss: -45.1%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a:t>6</a:t>
            </a:r>
            <a:r>
              <a:rPr lang="en-US" baseline="30000" dirty="0" smtClean="0"/>
              <a:t>th</a:t>
            </a:r>
            <a:r>
              <a:rPr lang="en-US" dirty="0" smtClean="0"/>
              <a:t> Worst Stock Market Crash: 1901-1903</a:t>
            </a:r>
            <a:endParaRPr lang="en-US" dirty="0"/>
          </a:p>
        </p:txBody>
      </p:sp>
      <p:sp>
        <p:nvSpPr>
          <p:cNvPr id="3" name="Content Placeholder 2"/>
          <p:cNvSpPr>
            <a:spLocks noGrp="1"/>
          </p:cNvSpPr>
          <p:nvPr>
            <p:ph idx="1"/>
          </p:nvPr>
        </p:nvSpPr>
        <p:spPr>
          <a:solidFill>
            <a:schemeClr val="bg1"/>
          </a:solidFill>
        </p:spPr>
        <p:txBody>
          <a:bodyPr>
            <a:normAutofit fontScale="92500" lnSpcReduction="20000"/>
          </a:bodyPr>
          <a:lstStyle/>
          <a:p>
            <a:r>
              <a:rPr lang="en-US" dirty="0" smtClean="0"/>
              <a:t>Key events: Assassination of President William McKinley; a severe drought causing alarm about US food supplies</a:t>
            </a:r>
            <a:br>
              <a:rPr lang="en-US" dirty="0" smtClean="0"/>
            </a:br>
            <a:r>
              <a:rPr lang="en-US" dirty="0" smtClean="0"/>
              <a:t/>
            </a:r>
            <a:br>
              <a:rPr lang="en-US" dirty="0" smtClean="0"/>
            </a:br>
            <a:r>
              <a:rPr lang="en-US" dirty="0" smtClean="0"/>
              <a:t>Date Started: 6/17/1901</a:t>
            </a:r>
            <a:br>
              <a:rPr lang="en-US" dirty="0" smtClean="0"/>
            </a:br>
            <a:r>
              <a:rPr lang="en-US" dirty="0" smtClean="0"/>
              <a:t>Date Ended: 11/9/1903</a:t>
            </a:r>
            <a:br>
              <a:rPr lang="en-US" dirty="0" smtClean="0"/>
            </a:br>
            <a:r>
              <a:rPr lang="en-US" dirty="0" smtClean="0"/>
              <a:t/>
            </a:r>
            <a:br>
              <a:rPr lang="en-US" dirty="0" smtClean="0"/>
            </a:br>
            <a:r>
              <a:rPr lang="en-US" dirty="0" smtClean="0"/>
              <a:t>Total Days: 875</a:t>
            </a:r>
            <a:br>
              <a:rPr lang="en-US" dirty="0" smtClean="0"/>
            </a:br>
            <a:r>
              <a:rPr lang="en-US" dirty="0" smtClean="0"/>
              <a:t>Starting DJIA: 57.33</a:t>
            </a:r>
            <a:br>
              <a:rPr lang="en-US" dirty="0" smtClean="0"/>
            </a:br>
            <a:r>
              <a:rPr lang="en-US" dirty="0" smtClean="0"/>
              <a:t>Ending DJIA: 30.88</a:t>
            </a:r>
            <a:br>
              <a:rPr lang="en-US" dirty="0" smtClean="0"/>
            </a:br>
            <a:r>
              <a:rPr lang="en-US" dirty="0" smtClean="0"/>
              <a:t>Total Loss: -46.1%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fontScale="90000"/>
          </a:bodyPr>
          <a:lstStyle/>
          <a:p>
            <a:r>
              <a:rPr lang="en-US" dirty="0"/>
              <a:t>5</a:t>
            </a:r>
            <a:r>
              <a:rPr lang="en-US" baseline="30000" dirty="0" smtClean="0"/>
              <a:t>th</a:t>
            </a:r>
            <a:r>
              <a:rPr lang="en-US" dirty="0" smtClean="0"/>
              <a:t> Worst Stock Market Crash: 1919-1921</a:t>
            </a:r>
            <a:endParaRPr lang="en-US" dirty="0"/>
          </a:p>
        </p:txBody>
      </p:sp>
      <p:sp>
        <p:nvSpPr>
          <p:cNvPr id="3" name="Content Placeholder 2"/>
          <p:cNvSpPr>
            <a:spLocks noGrp="1"/>
          </p:cNvSpPr>
          <p:nvPr>
            <p:ph idx="1"/>
          </p:nvPr>
        </p:nvSpPr>
        <p:spPr>
          <a:solidFill>
            <a:schemeClr val="bg1"/>
          </a:solidFill>
        </p:spPr>
        <p:txBody>
          <a:bodyPr>
            <a:normAutofit fontScale="85000" lnSpcReduction="20000"/>
          </a:bodyPr>
          <a:lstStyle/>
          <a:p>
            <a:r>
              <a:rPr lang="en-US" dirty="0" smtClean="0"/>
              <a:t>Key events: Followed a post war boom, bursting of the first big tech bubble- the automobile sector (but after bottoming, this decade saw tremendous growth in the stock market and the economy, often called the roaring twenties)</a:t>
            </a:r>
            <a:br>
              <a:rPr lang="en-US" dirty="0" smtClean="0"/>
            </a:br>
            <a:r>
              <a:rPr lang="en-US" dirty="0" smtClean="0"/>
              <a:t/>
            </a:r>
            <a:br>
              <a:rPr lang="en-US" dirty="0" smtClean="0"/>
            </a:br>
            <a:r>
              <a:rPr lang="en-US" dirty="0" smtClean="0"/>
              <a:t>Date Started: 11/3/1919</a:t>
            </a:r>
            <a:br>
              <a:rPr lang="en-US" dirty="0" smtClean="0"/>
            </a:br>
            <a:r>
              <a:rPr lang="en-US" dirty="0" smtClean="0"/>
              <a:t>Date Ended: 8/24/1921</a:t>
            </a:r>
            <a:br>
              <a:rPr lang="en-US" dirty="0" smtClean="0"/>
            </a:br>
            <a:r>
              <a:rPr lang="en-US" dirty="0" smtClean="0"/>
              <a:t/>
            </a:r>
            <a:br>
              <a:rPr lang="en-US" dirty="0" smtClean="0"/>
            </a:br>
            <a:r>
              <a:rPr lang="en-US" dirty="0" smtClean="0"/>
              <a:t>Total Days: 660</a:t>
            </a:r>
            <a:br>
              <a:rPr lang="en-US" dirty="0" smtClean="0"/>
            </a:br>
            <a:r>
              <a:rPr lang="en-US" dirty="0" smtClean="0"/>
              <a:t>Starting DJIA: 119.62</a:t>
            </a:r>
            <a:br>
              <a:rPr lang="en-US" dirty="0" smtClean="0"/>
            </a:br>
            <a:r>
              <a:rPr lang="en-US" dirty="0" smtClean="0"/>
              <a:t>Ending DJIA: 63.9</a:t>
            </a:r>
            <a:br>
              <a:rPr lang="en-US" dirty="0" smtClean="0"/>
            </a:br>
            <a:r>
              <a:rPr lang="en-US" dirty="0" smtClean="0"/>
              <a:t>Total Loss: -46.6%</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404</Words>
  <Application>Microsoft Office PowerPoint</Application>
  <PresentationFormat>On-screen Show (4:3)</PresentationFormat>
  <Paragraphs>42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10 Worst Stock Market Crashes in US History</vt:lpstr>
      <vt:lpstr>DJIA (Dow Jones Industrial Average)</vt:lpstr>
      <vt:lpstr>Companies part of the Dow Jones Industrial Average</vt:lpstr>
      <vt:lpstr>10th Worst Stock Market Crash: 2000-2002</vt:lpstr>
      <vt:lpstr>9th Worst Stock Market Crash: 1916-1917</vt:lpstr>
      <vt:lpstr>8th Worst Stock Market Crash: 1939-1942</vt:lpstr>
      <vt:lpstr>7th Worst Stock Market Crash: 1973-1974</vt:lpstr>
      <vt:lpstr>6th Worst Stock Market Crash: 1901-1903</vt:lpstr>
      <vt:lpstr>5th Worst Stock Market Crash: 1919-1921</vt:lpstr>
      <vt:lpstr>4th Worst Stock Market Crash: 1929</vt:lpstr>
      <vt:lpstr>3rd Worst Stock Market Crash: 1906-1907</vt:lpstr>
      <vt:lpstr>2nd Worst Stock Market Crash: 1937-1938</vt:lpstr>
      <vt:lpstr>#1 Worst Stock Market Crash: 1930-1932</vt:lpstr>
    </vt:vector>
  </TitlesOfParts>
  <Company>Peabody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10Worst Stock Market Crashes in US History</dc:title>
  <dc:creator>Administrator</dc:creator>
  <cp:lastModifiedBy>Administrator</cp:lastModifiedBy>
  <cp:revision>4</cp:revision>
  <dcterms:created xsi:type="dcterms:W3CDTF">2013-05-08T03:26:02Z</dcterms:created>
  <dcterms:modified xsi:type="dcterms:W3CDTF">2013-05-08T03:59:13Z</dcterms:modified>
</cp:coreProperties>
</file>